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00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8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8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6913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543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8462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868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59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5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18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18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5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18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92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0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90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53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8D7C-139F-4651-853F-952561C4B950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680811-F129-4AB8-BE86-27C0C4E1C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51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1040" y="1122363"/>
            <a:ext cx="9646920" cy="2699010"/>
          </a:xfrm>
        </p:spPr>
        <p:txBody>
          <a:bodyPr>
            <a:noAutofit/>
          </a:bodyPr>
          <a:lstStyle/>
          <a:p>
            <a:pPr algn="ctr"/>
            <a:r>
              <a:rPr lang="uk-UA" b="1" i="1" dirty="0" smtClean="0"/>
              <a:t>Практичний курс другої іноземної </a:t>
            </a:r>
            <a:r>
              <a:rPr lang="uk-UA" b="1" i="1" dirty="0" smtClean="0"/>
              <a:t>мови (англійської</a:t>
            </a:r>
            <a:r>
              <a:rPr lang="uk-UA" b="1" i="1" dirty="0"/>
              <a:t>) 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latin typeface="Bahnschrift SemiBold SemiConden" panose="020B0502040204020203" pitchFamily="34" charset="0"/>
              </a:rPr>
              <a:t>І, ІІ, ІІІ, І</a:t>
            </a:r>
            <a:r>
              <a:rPr lang="en-US" sz="6000" dirty="0" smtClean="0">
                <a:latin typeface="Bahnschrift SemiBold SemiConden" panose="020B0502040204020203" pitchFamily="34" charset="0"/>
              </a:rPr>
              <a:t>V</a:t>
            </a:r>
            <a:r>
              <a:rPr lang="uk-UA" sz="6000" dirty="0" smtClean="0">
                <a:latin typeface="Bahnschrift SemiBold SemiConden" panose="020B0502040204020203" pitchFamily="34" charset="0"/>
              </a:rPr>
              <a:t> роки навчання</a:t>
            </a:r>
            <a:endParaRPr lang="ru-RU" sz="60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9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87144"/>
          </a:xfrm>
        </p:spPr>
        <p:txBody>
          <a:bodyPr anchor="t">
            <a:normAutofit fontScale="90000"/>
          </a:bodyPr>
          <a:lstStyle/>
          <a:p>
            <a:pPr marL="228600">
              <a:lnSpc>
                <a:spcPct val="150000"/>
              </a:lnSpc>
              <a:spcAft>
                <a:spcPts val="10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 та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</a:pPr>
            <a:r>
              <a:rPr lang="uk-UA" sz="2000" b="1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000" dirty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«Практичний курс другої </a:t>
            </a:r>
            <a:r>
              <a:rPr lang="uk-UA" sz="2000" dirty="0" smtClean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 </a:t>
            </a:r>
            <a:r>
              <a:rPr lang="uk-UA" sz="2000" dirty="0" smtClean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 (англійської)» </a:t>
            </a:r>
            <a:r>
              <a:rPr lang="uk-UA" sz="2000" dirty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формування у студентів лінгвістичної, комунікативної та лінгвокраїнознавчої компетенції з метою підготовки до подальшої практичної діяльності;  оволодіння   лексичним та граматичним матеріалом, необхідним для   формування комунікативних англомовних умінь студентів для подальшого їх застосування у вирішенні професійних завдань та у повсякденному житті.  </a:t>
            </a:r>
            <a:r>
              <a:rPr lang="uk-UA" sz="2000" b="1" dirty="0">
                <a:solidFill>
                  <a:srgbClr val="7030A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114439"/>
          </a:xfrm>
        </p:spPr>
        <p:txBody>
          <a:bodyPr>
            <a:normAutofit fontScale="90000"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курс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другої іноземної </a:t>
            </a:r>
            <a:r>
              <a:rPr lang="ru-RU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англійської</a:t>
            </a: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є: 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теоретичні</a:t>
            </a:r>
            <a:r>
              <a:rPr lang="ru-RU" sz="2400" dirty="0"/>
              <a:t>: </a:t>
            </a:r>
            <a:r>
              <a:rPr lang="ru-RU" sz="2400" b="1" dirty="0"/>
              <a:t> 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організація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процесу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навчання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англійської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мови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як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другої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іноземної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на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основі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діалогу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культур,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інтегрованого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підходу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інтерактивних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методів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особистісно-зорієнтованого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навчання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;</a:t>
            </a:r>
            <a:r>
              <a:rPr lang="ru-RU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розвиток</a:t>
            </a:r>
            <a:r>
              <a:rPr lang="ru-RU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країнознавчих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знань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студентів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про культуру,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традиції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англомовних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країн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у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порівнянні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з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традиціями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та культурою </a:t>
            </a:r>
            <a:r>
              <a:rPr lang="ru-RU" sz="2400" dirty="0" err="1">
                <a:solidFill>
                  <a:srgbClr val="7030A0"/>
                </a:solidFill>
                <a:latin typeface="Arial Black" panose="020B0A04020102020204" pitchFamily="34" charset="0"/>
              </a:rPr>
              <a:t>України</a:t>
            </a:r>
            <a:r>
              <a:rPr lang="ru-RU" sz="2400" dirty="0">
                <a:solidFill>
                  <a:srgbClr val="7030A0"/>
                </a:solidFill>
                <a:latin typeface="Arial Black" panose="020B0A04020102020204" pitchFamily="34" charset="0"/>
              </a:rPr>
              <a:t> та  </a:t>
            </a:r>
            <a:r>
              <a:rPr lang="ru-RU" sz="24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Іспанії</a:t>
            </a:r>
            <a:r>
              <a:rPr lang="ru-RU" sz="2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/</a:t>
            </a:r>
            <a:r>
              <a:rPr lang="ru-RU" sz="24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Франції</a:t>
            </a:r>
            <a:r>
              <a:rPr lang="ru-RU" sz="2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/</a:t>
            </a:r>
            <a:r>
              <a:rPr lang="ru-RU" sz="24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Німеччини</a:t>
            </a:r>
            <a:r>
              <a:rPr lang="ru-RU" sz="2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;</a:t>
            </a:r>
            <a:endParaRPr lang="ru-RU" sz="24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– </a:t>
            </a:r>
            <a:r>
              <a:rPr lang="ru-RU" b="1" dirty="0" err="1" smtClean="0"/>
              <a:t>практичні</a:t>
            </a:r>
            <a:r>
              <a:rPr lang="ru-RU" dirty="0"/>
              <a:t>: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навчити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нормативної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вимови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використання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видо-часових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форм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англійського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дієслова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ознайомити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з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граматичними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категоріями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іменних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частин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через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їх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застосування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в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комунікації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;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учити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читати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спілкуватися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за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змістом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прочитаних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текстів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різної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тематики,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висловлювати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власні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думки 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в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монологічному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діалогічному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усному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писемному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мовленні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;</a:t>
            </a:r>
            <a: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удосконалити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вміння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студентів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сприймати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іноземну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на слух,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читати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спілкуватися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за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змістом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прочитаних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текстів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різної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тематики,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висловлювати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власні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думки у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монологічному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діалогічному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усному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та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писемному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мовленні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, а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також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розвивати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їхню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мовну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здогадку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>
                <a:solidFill>
                  <a:srgbClr val="7030A0"/>
                </a:solidFill>
                <a:latin typeface="Arial Black" panose="020B0A04020102020204" pitchFamily="34" charset="0"/>
              </a:rPr>
              <a:t>вміння</a:t>
            </a: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 самоконтролю. </a:t>
            </a:r>
          </a:p>
        </p:txBody>
      </p:sp>
    </p:spTree>
    <p:extLst>
      <p:ext uri="{BB962C8B-B14F-4D97-AF65-F5344CB8AC3E}">
        <p14:creationId xmlns:p14="http://schemas.microsoft.com/office/powerpoint/2010/main" val="9951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навчання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7030A0"/>
                </a:solidFill>
              </a:rPr>
              <a:t>Комплексне використання різноманітних методів організації і здійснення навчально-пізнавальної діяльності студентів та методів стимулювання і мотивації їх навчання, що сприяють розвитку творчих засад особистості майбутнього фахівця з англійської мови з урахуванням індивідуальних особливостей учасників навчального процесу й спілкування.</a:t>
            </a:r>
            <a:endParaRPr lang="ru-RU" b="1" dirty="0">
              <a:solidFill>
                <a:srgbClr val="7030A0"/>
              </a:solidFill>
            </a:endParaRPr>
          </a:p>
          <a:p>
            <a:r>
              <a:rPr lang="uk-UA" b="1" dirty="0">
                <a:solidFill>
                  <a:srgbClr val="7030A0"/>
                </a:solidFill>
              </a:rPr>
              <a:t>Використовуються такі методи навчання, як словесні; наочні; активні, інтерактивні (робота в малих групах, ситуативне моделювання, опрацювання дискусійних питань); </a:t>
            </a:r>
            <a:r>
              <a:rPr lang="uk-UA" b="1" dirty="0" err="1">
                <a:solidFill>
                  <a:srgbClr val="7030A0"/>
                </a:solidFill>
              </a:rPr>
              <a:t>пояснювально</a:t>
            </a:r>
            <a:r>
              <a:rPr lang="uk-UA" b="1" dirty="0">
                <a:solidFill>
                  <a:srgbClr val="7030A0"/>
                </a:solidFill>
              </a:rPr>
              <a:t>-ілюстративний, репродуктивний; діяльнісно-комунікативний; лексичний; граматико-перекладний; предметно-</a:t>
            </a:r>
            <a:r>
              <a:rPr lang="uk-UA" b="1" dirty="0" err="1">
                <a:solidFill>
                  <a:srgbClr val="7030A0"/>
                </a:solidFill>
              </a:rPr>
              <a:t>мовне</a:t>
            </a:r>
            <a:r>
              <a:rPr lang="uk-UA" b="1" dirty="0">
                <a:solidFill>
                  <a:srgbClr val="7030A0"/>
                </a:solidFill>
              </a:rPr>
              <a:t> інтегроване навчання; драматизація; дидактична гра; рольова гра; метод проектів, комп’ютеризоване навчання. Інноваційні методи навчання забезпечують комплексне оновлення традиційного педагогічного процесу. </a:t>
            </a:r>
            <a:endParaRPr lang="ru-RU" b="1" dirty="0">
              <a:solidFill>
                <a:srgbClr val="7030A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2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контролю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Педагогічний </a:t>
            </a:r>
            <a:r>
              <a:rPr lang="uk-UA" b="1" dirty="0">
                <a:solidFill>
                  <a:srgbClr val="7030A0"/>
                </a:solidFill>
              </a:rPr>
              <a:t>контроль здійснюється з дотриманням вимог об’єктивності, індивідуального підходу, систематичності і системності, </a:t>
            </a:r>
            <a:r>
              <a:rPr lang="uk-UA" b="1" dirty="0" smtClean="0">
                <a:solidFill>
                  <a:srgbClr val="7030A0"/>
                </a:solidFill>
              </a:rPr>
              <a:t>усебічності </a:t>
            </a:r>
            <a:r>
              <a:rPr lang="uk-UA" b="1" dirty="0">
                <a:solidFill>
                  <a:srgbClr val="7030A0"/>
                </a:solidFill>
              </a:rPr>
              <a:t>та професійної спрямованості контролю. </a:t>
            </a:r>
            <a:r>
              <a:rPr lang="ru-RU" b="1" dirty="0" err="1">
                <a:solidFill>
                  <a:srgbClr val="7030A0"/>
                </a:solidFill>
              </a:rPr>
              <a:t>Використовуються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методи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усного</a:t>
            </a:r>
            <a:r>
              <a:rPr lang="ru-RU" b="1" dirty="0">
                <a:solidFill>
                  <a:srgbClr val="7030A0"/>
                </a:solidFill>
              </a:rPr>
              <a:t> та </a:t>
            </a:r>
            <a:r>
              <a:rPr lang="ru-RU" b="1" dirty="0" err="1">
                <a:solidFill>
                  <a:srgbClr val="7030A0"/>
                </a:solidFill>
              </a:rPr>
              <a:t>письмового</a:t>
            </a:r>
            <a:r>
              <a:rPr lang="ru-RU" b="1" dirty="0">
                <a:solidFill>
                  <a:srgbClr val="7030A0"/>
                </a:solidFill>
              </a:rPr>
              <a:t> контролю, </a:t>
            </a:r>
            <a:r>
              <a:rPr lang="ru-RU" b="1" dirty="0" err="1">
                <a:solidFill>
                  <a:srgbClr val="7030A0"/>
                </a:solidFill>
              </a:rPr>
              <a:t>які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мають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сприяти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підвищенню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мотивації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студентів-майбутніх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фахівців</a:t>
            </a:r>
            <a:r>
              <a:rPr lang="ru-RU" b="1" dirty="0">
                <a:solidFill>
                  <a:srgbClr val="7030A0"/>
                </a:solidFill>
              </a:rPr>
              <a:t> до </a:t>
            </a:r>
            <a:r>
              <a:rPr lang="ru-RU" b="1" dirty="0" err="1">
                <a:solidFill>
                  <a:srgbClr val="7030A0"/>
                </a:solidFill>
              </a:rPr>
              <a:t>навчально-пізнавальної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діяльності</a:t>
            </a:r>
            <a:r>
              <a:rPr lang="ru-RU" b="1" dirty="0">
                <a:solidFill>
                  <a:srgbClr val="7030A0"/>
                </a:solidFill>
              </a:rPr>
              <a:t>. </a:t>
            </a:r>
          </a:p>
          <a:p>
            <a:r>
              <a:rPr lang="uk-UA" b="1" dirty="0">
                <a:solidFill>
                  <a:srgbClr val="7030A0"/>
                </a:solidFill>
              </a:rPr>
              <a:t>Формами  оцінювання виступають: усне опитування, письмові контрольні роботи, тестування, залік, </a:t>
            </a:r>
            <a:r>
              <a:rPr lang="uk-UA" b="1" dirty="0" smtClean="0">
                <a:solidFill>
                  <a:srgbClr val="7030A0"/>
                </a:solidFill>
              </a:rPr>
              <a:t>екзамен.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393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Bahnschrift SemiBold SemiConden</vt:lpstr>
      <vt:lpstr>Calibri</vt:lpstr>
      <vt:lpstr>Times New Roman</vt:lpstr>
      <vt:lpstr>Trebuchet MS</vt:lpstr>
      <vt:lpstr>Wingdings 3</vt:lpstr>
      <vt:lpstr>Грань</vt:lpstr>
      <vt:lpstr>Практичний курс другої іноземної мови (англійської) </vt:lpstr>
      <vt:lpstr>Мета та завдання навчальної дисципліни </vt:lpstr>
      <vt:lpstr>Основними завданнями вивчення дисципліни «Практичний курс другої іноземної мови (англійської)» є:  </vt:lpstr>
      <vt:lpstr>– практичні: </vt:lpstr>
      <vt:lpstr>Методи навчання </vt:lpstr>
      <vt:lpstr>Методи контролю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другої іноземної (англійської) мови</dc:title>
  <dc:creator>Anya</dc:creator>
  <cp:lastModifiedBy>Anya</cp:lastModifiedBy>
  <cp:revision>15</cp:revision>
  <dcterms:created xsi:type="dcterms:W3CDTF">2020-07-07T13:26:19Z</dcterms:created>
  <dcterms:modified xsi:type="dcterms:W3CDTF">2020-07-07T19:59:06Z</dcterms:modified>
</cp:coreProperties>
</file>